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10" r:id="rId5"/>
    <p:sldId id="406" r:id="rId6"/>
    <p:sldId id="398" r:id="rId7"/>
    <p:sldId id="400" r:id="rId8"/>
    <p:sldId id="402" r:id="rId9"/>
    <p:sldId id="397" r:id="rId10"/>
    <p:sldId id="401" r:id="rId11"/>
    <p:sldId id="403" r:id="rId12"/>
    <p:sldId id="404" r:id="rId13"/>
    <p:sldId id="291" r:id="rId14"/>
    <p:sldId id="375" r:id="rId15"/>
    <p:sldId id="408" r:id="rId16"/>
    <p:sldId id="399" r:id="rId17"/>
    <p:sldId id="409" r:id="rId18"/>
    <p:sldId id="405" r:id="rId19"/>
    <p:sldId id="392" r:id="rId20"/>
    <p:sldId id="374" r:id="rId21"/>
    <p:sldId id="394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anja.naver.com/hanja?q=%E6%9C%8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microsoft.com/office/2007/relationships/hdphoto" Target="../media/hdphoto3.wdp"/><Relationship Id="rId2" Type="http://schemas.openxmlformats.org/officeDocument/2006/relationships/image" Target="../media/image20.jpe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20210709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223" y="1353206"/>
            <a:ext cx="247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오류 슬라이드</a:t>
            </a:r>
            <a:endParaRPr lang="ko-KR" altLang="en-US" b="1" u="sng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420403"/>
              </p:ext>
            </p:extLst>
          </p:nvPr>
        </p:nvGraphicFramePr>
        <p:xfrm>
          <a:off x="346100" y="1857569"/>
          <a:ext cx="636334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17">
                  <a:extLst>
                    <a:ext uri="{9D8B030D-6E8A-4147-A177-3AD203B41FA5}">
                      <a16:colId xmlns:a16="http://schemas.microsoft.com/office/drawing/2014/main" val="3705885633"/>
                    </a:ext>
                  </a:extLst>
                </a:gridCol>
                <a:gridCol w="2884341">
                  <a:extLst>
                    <a:ext uri="{9D8B030D-6E8A-4147-A177-3AD203B41FA5}">
                      <a16:colId xmlns:a16="http://schemas.microsoft.com/office/drawing/2014/main" val="2894672849"/>
                    </a:ext>
                  </a:extLst>
                </a:gridCol>
                <a:gridCol w="2114589">
                  <a:extLst>
                    <a:ext uri="{9D8B030D-6E8A-4147-A177-3AD203B41FA5}">
                      <a16:colId xmlns:a16="http://schemas.microsoft.com/office/drawing/2014/main" val="939233253"/>
                    </a:ext>
                  </a:extLst>
                </a:gridCol>
                <a:gridCol w="554799">
                  <a:extLst>
                    <a:ext uri="{9D8B030D-6E8A-4147-A177-3AD203B41FA5}">
                      <a16:colId xmlns:a16="http://schemas.microsoft.com/office/drawing/2014/main" val="52612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오류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25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일반 폴더로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인식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에서는 로딩 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0414827030101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0417016010101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0417236100101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0417309010101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0417909040101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0418397010101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363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대장 </a:t>
            </a:r>
            <a:r>
              <a:rPr lang="en-US" altLang="ko-KR" sz="1400" dirty="0" smtClean="0">
                <a:latin typeface="+mj-ea"/>
              </a:rPr>
              <a:t>: 242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(8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84338"/>
              </p:ext>
            </p:extLst>
          </p:nvPr>
        </p:nvGraphicFramePr>
        <p:xfrm>
          <a:off x="346100" y="4434231"/>
          <a:ext cx="7886701" cy="1478317"/>
        </p:xfrm>
        <a:graphic>
          <a:graphicData uri="http://schemas.openxmlformats.org/drawingml/2006/table">
            <a:tbl>
              <a:tblPr/>
              <a:tblGrid>
                <a:gridCol w="1562889">
                  <a:extLst>
                    <a:ext uri="{9D8B030D-6E8A-4147-A177-3AD203B41FA5}">
                      <a16:colId xmlns:a16="http://schemas.microsoft.com/office/drawing/2014/main" val="3381034010"/>
                    </a:ext>
                  </a:extLst>
                </a:gridCol>
                <a:gridCol w="2036352">
                  <a:extLst>
                    <a:ext uri="{9D8B030D-6E8A-4147-A177-3AD203B41FA5}">
                      <a16:colId xmlns:a16="http://schemas.microsoft.com/office/drawing/2014/main" val="4291769115"/>
                    </a:ext>
                  </a:extLst>
                </a:gridCol>
                <a:gridCol w="2155533">
                  <a:extLst>
                    <a:ext uri="{9D8B030D-6E8A-4147-A177-3AD203B41FA5}">
                      <a16:colId xmlns:a16="http://schemas.microsoft.com/office/drawing/2014/main" val="1380158041"/>
                    </a:ext>
                  </a:extLst>
                </a:gridCol>
                <a:gridCol w="1221971">
                  <a:extLst>
                    <a:ext uri="{9D8B030D-6E8A-4147-A177-3AD203B41FA5}">
                      <a16:colId xmlns:a16="http://schemas.microsoft.com/office/drawing/2014/main" val="1993430465"/>
                    </a:ext>
                  </a:extLst>
                </a:gridCol>
                <a:gridCol w="909956">
                  <a:extLst>
                    <a:ext uri="{9D8B030D-6E8A-4147-A177-3AD203B41FA5}">
                      <a16:colId xmlns:a16="http://schemas.microsoft.com/office/drawing/2014/main" val="294370399"/>
                    </a:ext>
                  </a:extLst>
                </a:gridCol>
              </a:tblGrid>
              <a:tr h="318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937010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0414827030101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650508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0417016010101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(720, 1662)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938114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0417236100101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11802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0417309010101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(720, 1662)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38843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0417909040101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(724, 1662)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078165"/>
                  </a:ext>
                </a:extLst>
              </a:tr>
              <a:tr h="193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0418397010101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89" marR="8789" marT="878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4103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 flipH="1">
            <a:off x="5153891" y="3600010"/>
            <a:ext cx="91440" cy="8342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49487" y="3847646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오류 일치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27" y="1457184"/>
            <a:ext cx="1964864" cy="17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위장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위장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25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(9</a:t>
            </a:r>
            <a:r>
              <a:rPr lang="ko-KR" altLang="en-US" sz="1400" dirty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 =&gt; 16</a:t>
            </a:r>
            <a:r>
              <a:rPr lang="ko-KR" altLang="en-US" sz="1400" dirty="0" smtClean="0">
                <a:latin typeface="+mj-ea"/>
              </a:rPr>
              <a:t>건 사용 가능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학습 사용은 불가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위장 </a:t>
            </a:r>
            <a:r>
              <a:rPr lang="en-US" altLang="ko-KR" sz="1400" b="1" u="sng" dirty="0" smtClean="0">
                <a:latin typeface="+mj-ea"/>
              </a:rPr>
              <a:t>NET </a:t>
            </a:r>
            <a:r>
              <a:rPr lang="ko-KR" altLang="en-US" sz="1400" b="1" u="sng" dirty="0" smtClean="0">
                <a:latin typeface="+mj-ea"/>
              </a:rPr>
              <a:t>발생 빈도 논의 필요함</a:t>
            </a:r>
            <a:endParaRPr lang="en-US" altLang="ko-KR" sz="1400" b="1" u="sng" dirty="0">
              <a:latin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48121"/>
              </p:ext>
            </p:extLst>
          </p:nvPr>
        </p:nvGraphicFramePr>
        <p:xfrm>
          <a:off x="460875" y="2050070"/>
          <a:ext cx="7740113" cy="4351337"/>
        </p:xfrm>
        <a:graphic>
          <a:graphicData uri="http://schemas.openxmlformats.org/drawingml/2006/table">
            <a:tbl>
              <a:tblPr/>
              <a:tblGrid>
                <a:gridCol w="1394870">
                  <a:extLst>
                    <a:ext uri="{9D8B030D-6E8A-4147-A177-3AD203B41FA5}">
                      <a16:colId xmlns:a16="http://schemas.microsoft.com/office/drawing/2014/main" val="1439040532"/>
                    </a:ext>
                  </a:extLst>
                </a:gridCol>
                <a:gridCol w="2224251">
                  <a:extLst>
                    <a:ext uri="{9D8B030D-6E8A-4147-A177-3AD203B41FA5}">
                      <a16:colId xmlns:a16="http://schemas.microsoft.com/office/drawing/2014/main" val="3535261117"/>
                    </a:ext>
                  </a:extLst>
                </a:gridCol>
                <a:gridCol w="671517">
                  <a:extLst>
                    <a:ext uri="{9D8B030D-6E8A-4147-A177-3AD203B41FA5}">
                      <a16:colId xmlns:a16="http://schemas.microsoft.com/office/drawing/2014/main" val="149843005"/>
                    </a:ext>
                  </a:extLst>
                </a:gridCol>
                <a:gridCol w="1948545">
                  <a:extLst>
                    <a:ext uri="{9D8B030D-6E8A-4147-A177-3AD203B41FA5}">
                      <a16:colId xmlns:a16="http://schemas.microsoft.com/office/drawing/2014/main" val="1052098058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507464750"/>
                    </a:ext>
                  </a:extLst>
                </a:gridCol>
                <a:gridCol w="794348">
                  <a:extLst>
                    <a:ext uri="{9D8B030D-6E8A-4147-A177-3AD203B41FA5}">
                      <a16:colId xmlns:a16="http://schemas.microsoft.com/office/drawing/2014/main" val="382001918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5761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0297057020103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6734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0297057020104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4725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0316046010101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22051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0326815010101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7265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0330457020101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227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0343178010102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8780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0343178010103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36576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0365582010101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60378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0373655020101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32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0400882010101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38956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0400882010102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0245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0402833010102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82198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0420504020101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357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0052843010101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06533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0052843010103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564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0052843010104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50</a:t>
            </a:r>
            <a:endParaRPr lang="en-US" altLang="ko-KR" sz="1400" dirty="0">
              <a:latin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7140"/>
              </p:ext>
            </p:extLst>
          </p:nvPr>
        </p:nvGraphicFramePr>
        <p:xfrm>
          <a:off x="386061" y="2231863"/>
          <a:ext cx="7740113" cy="4351337"/>
        </p:xfrm>
        <a:graphic>
          <a:graphicData uri="http://schemas.openxmlformats.org/drawingml/2006/table">
            <a:tbl>
              <a:tblPr/>
              <a:tblGrid>
                <a:gridCol w="1394870">
                  <a:extLst>
                    <a:ext uri="{9D8B030D-6E8A-4147-A177-3AD203B41FA5}">
                      <a16:colId xmlns:a16="http://schemas.microsoft.com/office/drawing/2014/main" val="1439040532"/>
                    </a:ext>
                  </a:extLst>
                </a:gridCol>
                <a:gridCol w="2224251">
                  <a:extLst>
                    <a:ext uri="{9D8B030D-6E8A-4147-A177-3AD203B41FA5}">
                      <a16:colId xmlns:a16="http://schemas.microsoft.com/office/drawing/2014/main" val="3535261117"/>
                    </a:ext>
                  </a:extLst>
                </a:gridCol>
                <a:gridCol w="671517">
                  <a:extLst>
                    <a:ext uri="{9D8B030D-6E8A-4147-A177-3AD203B41FA5}">
                      <a16:colId xmlns:a16="http://schemas.microsoft.com/office/drawing/2014/main" val="149843005"/>
                    </a:ext>
                  </a:extLst>
                </a:gridCol>
                <a:gridCol w="1948545">
                  <a:extLst>
                    <a:ext uri="{9D8B030D-6E8A-4147-A177-3AD203B41FA5}">
                      <a16:colId xmlns:a16="http://schemas.microsoft.com/office/drawing/2014/main" val="1052098058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507464750"/>
                    </a:ext>
                  </a:extLst>
                </a:gridCol>
                <a:gridCol w="794348">
                  <a:extLst>
                    <a:ext uri="{9D8B030D-6E8A-4147-A177-3AD203B41FA5}">
                      <a16:colId xmlns:a16="http://schemas.microsoft.com/office/drawing/2014/main" val="382001918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5761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0218290010101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6734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0223776050101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4725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0226434010101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22051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0226434010103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7265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0228257080101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227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0228548040101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8780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0228854020101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36576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0229614010101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60378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0230427010101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32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0231678010101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38956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0234753010101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0245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0235445010101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82198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0236793050101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357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0239003050101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06533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564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234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2021S 0066393020101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NET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" y="3002981"/>
            <a:ext cx="4413851" cy="3835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54" y="3002981"/>
            <a:ext cx="4413851" cy="38350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173884" y="3061170"/>
            <a:ext cx="1729121" cy="128311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7975" y="532018"/>
            <a:ext cx="883602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모델의 주요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파트 추가를 통한</a:t>
            </a:r>
            <a:r>
              <a:rPr lang="en-US" altLang="ko-KR" sz="1400" dirty="0" smtClean="0">
                <a:latin typeface="+mj-ea"/>
              </a:rPr>
              <a:t>, N</a:t>
            </a:r>
            <a:r>
              <a:rPr lang="ko-KR" altLang="en-US" sz="1400" dirty="0" smtClean="0">
                <a:latin typeface="+mj-ea"/>
              </a:rPr>
              <a:t>에 대한 속도와 성능 개선이 목적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특징 및  가정</a:t>
            </a:r>
            <a:r>
              <a:rPr lang="en-US" altLang="ko-KR" sz="1400" dirty="0" smtClean="0">
                <a:latin typeface="+mj-ea"/>
              </a:rPr>
              <a:t>:</a:t>
            </a:r>
          </a:p>
          <a:p>
            <a:pPr marL="1200150" lvl="2" indent="-285750" fontAlgn="t"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‘1) 512</a:t>
            </a:r>
            <a:r>
              <a:rPr lang="ko-KR" altLang="en-US" sz="1400" b="1" u="sng" dirty="0" smtClean="0">
                <a:latin typeface="+mj-ea"/>
              </a:rPr>
              <a:t>패치 기반</a:t>
            </a:r>
            <a:r>
              <a:rPr lang="en-US" altLang="ko-KR" sz="1400" b="1" u="sng" dirty="0" smtClean="0">
                <a:latin typeface="+mj-ea"/>
              </a:rPr>
              <a:t>’: </a:t>
            </a:r>
            <a:r>
              <a:rPr lang="ko-KR" altLang="en-US" sz="1400" dirty="0" smtClean="0">
                <a:latin typeface="+mj-ea"/>
              </a:rPr>
              <a:t>모델 </a:t>
            </a:r>
            <a:r>
              <a:rPr lang="ko-KR" altLang="en-US" sz="1400" dirty="0" err="1" smtClean="0">
                <a:latin typeface="+mj-ea"/>
              </a:rPr>
              <a:t>병변의</a:t>
            </a:r>
            <a:r>
              <a:rPr lang="ko-KR" altLang="en-US" sz="1400" dirty="0" smtClean="0">
                <a:latin typeface="+mj-ea"/>
              </a:rPr>
              <a:t> 분류에 더 적합할 것이다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실험 </a:t>
            </a:r>
            <a:r>
              <a:rPr lang="ko-KR" altLang="en-US" sz="1400" dirty="0">
                <a:latin typeface="+mj-ea"/>
                <a:hlinkClick r:id="rId3"/>
              </a:rPr>
              <a:t>有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 </a:t>
            </a:r>
            <a:endParaRPr lang="en-US" altLang="ko-KR" sz="1400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‘2) Binary </a:t>
            </a:r>
            <a:r>
              <a:rPr lang="ko-KR" altLang="en-US" sz="1400" b="1" u="sng" dirty="0" smtClean="0">
                <a:latin typeface="+mj-ea"/>
              </a:rPr>
              <a:t>분류</a:t>
            </a:r>
            <a:r>
              <a:rPr lang="en-US" altLang="ko-KR" sz="1400" dirty="0" smtClean="0">
                <a:latin typeface="+mj-ea"/>
              </a:rPr>
              <a:t>’ : </a:t>
            </a:r>
            <a:r>
              <a:rPr lang="ko-KR" altLang="en-US" sz="1400" dirty="0" smtClean="0">
                <a:latin typeface="+mj-ea"/>
              </a:rPr>
              <a:t>모델이 동시에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class</a:t>
            </a:r>
            <a:r>
              <a:rPr lang="ko-KR" altLang="en-US" sz="1400" dirty="0" smtClean="0">
                <a:latin typeface="+mj-ea"/>
              </a:rPr>
              <a:t>를 분류 하는 것보다</a:t>
            </a:r>
            <a:r>
              <a:rPr lang="en-US" altLang="ko-KR" sz="1400" dirty="0" smtClean="0">
                <a:latin typeface="+mj-ea"/>
              </a:rPr>
              <a:t>. Binary </a:t>
            </a:r>
            <a:r>
              <a:rPr lang="ko-KR" altLang="en-US" sz="1400" dirty="0" smtClean="0">
                <a:latin typeface="+mj-ea"/>
              </a:rPr>
              <a:t>만 진행하는 경우가 더 안정적이고 성능이 좋을 것 이다는 가정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실험 준비 중</a:t>
            </a:r>
            <a:r>
              <a:rPr lang="en-US" altLang="ko-KR" sz="1400" dirty="0" smtClean="0">
                <a:latin typeface="+mj-ea"/>
              </a:rPr>
              <a:t>, 1</a:t>
            </a:r>
            <a:r>
              <a:rPr lang="ko-KR" altLang="en-US" sz="1400" dirty="0" err="1" smtClean="0">
                <a:latin typeface="+mj-ea"/>
              </a:rPr>
              <a:t>년차에</a:t>
            </a:r>
            <a:r>
              <a:rPr lang="ko-KR" altLang="en-US" sz="1400" dirty="0" smtClean="0">
                <a:latin typeface="+mj-ea"/>
              </a:rPr>
              <a:t> 패치 수준의 실험만 진행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‘3) step1</a:t>
            </a:r>
            <a:r>
              <a:rPr lang="ko-KR" altLang="en-US" sz="1400" b="1" u="sng" dirty="0" smtClean="0">
                <a:latin typeface="+mj-ea"/>
              </a:rPr>
              <a:t>은 완전한 슬라이드만 </a:t>
            </a:r>
            <a:r>
              <a:rPr lang="en-US" altLang="ko-KR" sz="1400" b="1" u="sng" dirty="0" smtClean="0">
                <a:latin typeface="+mj-ea"/>
              </a:rPr>
              <a:t>N</a:t>
            </a:r>
            <a:r>
              <a:rPr lang="ko-KR" altLang="en-US" sz="1400" b="1" u="sng" dirty="0" smtClean="0">
                <a:latin typeface="+mj-ea"/>
              </a:rPr>
              <a:t>으로</a:t>
            </a:r>
            <a:r>
              <a:rPr lang="en-US" altLang="ko-KR" sz="1400" dirty="0" smtClean="0">
                <a:latin typeface="+mj-ea"/>
              </a:rPr>
              <a:t>’: </a:t>
            </a:r>
            <a:r>
              <a:rPr lang="ko-KR" altLang="en-US" sz="1400" dirty="0" smtClean="0">
                <a:latin typeface="+mj-ea"/>
              </a:rPr>
              <a:t>모델의 안정성을 위해 </a:t>
            </a:r>
            <a:r>
              <a:rPr lang="en-US" altLang="ko-KR" sz="1400" dirty="0" smtClean="0">
                <a:latin typeface="+mj-ea"/>
              </a:rPr>
              <a:t>step3</a:t>
            </a:r>
            <a:r>
              <a:rPr lang="ko-KR" altLang="en-US" sz="1400" dirty="0" smtClean="0">
                <a:latin typeface="+mj-ea"/>
              </a:rPr>
              <a:t>와 다르게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개 이상의 </a:t>
            </a:r>
            <a:r>
              <a:rPr lang="ko-KR" altLang="en-US" sz="1400" dirty="0" err="1" smtClean="0">
                <a:latin typeface="+mj-ea"/>
              </a:rPr>
              <a:t>병변</a:t>
            </a:r>
            <a:r>
              <a:rPr lang="ko-KR" altLang="en-US" sz="1400" dirty="0" smtClean="0">
                <a:latin typeface="+mj-ea"/>
              </a:rPr>
              <a:t> 패치가 나오는 경우 비정상 슬라이드로 분류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모델의 핵심 </a:t>
            </a:r>
            <a:r>
              <a:rPr lang="ko-KR" altLang="en-US" b="1" dirty="0" smtClean="0"/>
              <a:t>요소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</a:t>
            </a:r>
            <a:r>
              <a:rPr lang="ko-KR" altLang="en-US" b="1" dirty="0" smtClean="0"/>
              <a:t>주 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5104015" y="4114800"/>
            <a:ext cx="1737360" cy="822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320" y="5154366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88171" y="5161954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20" name="아래쪽 화살표 19"/>
          <p:cNvSpPr/>
          <p:nvPr/>
        </p:nvSpPr>
        <p:spPr>
          <a:xfrm>
            <a:off x="2812505" y="3275216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45901" y="4580314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4532445" y="4604600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7327711" y="2935372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518564" y="2917286"/>
            <a:ext cx="15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Bottle neck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강화 접근법 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4320" y="541678"/>
            <a:ext cx="833766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모델 강화 이슈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차 </a:t>
            </a:r>
            <a:r>
              <a:rPr lang="ko-KR" altLang="en-US" sz="1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필터링</a:t>
            </a:r>
            <a:r>
              <a:rPr lang="ko-KR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 구조 생성</a:t>
            </a:r>
            <a:r>
              <a:rPr lang="en-US" altLang="ko-KR" sz="1400" b="1" dirty="0">
                <a:solidFill>
                  <a:srgbClr val="222222"/>
                </a:solidFill>
                <a:latin typeface="Arial" panose="020B0604020202020204" pitchFamily="34" charset="0"/>
              </a:rPr>
              <a:t>:</a:t>
            </a:r>
            <a:endParaRPr lang="ko-KR" alt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조직의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위치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혹은 기타 정보를 활용하여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, N/ab 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분류에 대한 성능 </a:t>
            </a:r>
            <a:r>
              <a:rPr lang="ko-KR" altLang="en-US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강화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67" y="1499353"/>
            <a:ext cx="45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2021S 010146402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4" y="1817124"/>
            <a:ext cx="2146203" cy="2083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998" y="1931981"/>
            <a:ext cx="2083994" cy="18573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857" y="1983247"/>
            <a:ext cx="1906254" cy="187959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753" y="1805389"/>
            <a:ext cx="8738484" cy="2057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4001135"/>
            <a:ext cx="4500438" cy="22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2021S 0104770030101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8878" t="11735" r="15051" b="6916"/>
          <a:stretch/>
        </p:blipFill>
        <p:spPr>
          <a:xfrm>
            <a:off x="736834" y="4388357"/>
            <a:ext cx="1625888" cy="23639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219" y="4458619"/>
            <a:ext cx="2044003" cy="23728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8393"/>
          <a:stretch/>
        </p:blipFill>
        <p:spPr>
          <a:xfrm>
            <a:off x="6522692" y="4427564"/>
            <a:ext cx="1648584" cy="239059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4690" y="4325825"/>
            <a:ext cx="8683547" cy="2492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17673" y="1460897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위치 정보와 관련된 샘플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5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94197" y="113365"/>
            <a:ext cx="45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2021S 010146402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8" y="482697"/>
            <a:ext cx="2146203" cy="20839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81" y="301271"/>
            <a:ext cx="2083994" cy="185737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320" y="616635"/>
            <a:ext cx="1906254" cy="187959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30949" y="550676"/>
            <a:ext cx="8738484" cy="1877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7305">
            <a:off x="2197527" y="2740659"/>
            <a:ext cx="1951095" cy="18945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453" y="2656977"/>
            <a:ext cx="2083994" cy="185737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30949" y="2634670"/>
            <a:ext cx="8738484" cy="203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02625" y="36421"/>
            <a:ext cx="61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위치가 일정하지 않고 회전된 경우가 많아 </a:t>
            </a:r>
            <a:r>
              <a:rPr lang="en-US" altLang="ko-KR" sz="1400" dirty="0" smtClean="0"/>
              <a:t>2-4</a:t>
            </a:r>
            <a:r>
              <a:rPr lang="ko-KR" altLang="en-US" sz="1400" dirty="0" smtClean="0"/>
              <a:t>개의 조직 위치를 확인하기 어렵다 </a:t>
            </a:r>
            <a:r>
              <a:rPr lang="en-US" altLang="ko-KR" sz="1400" dirty="0" smtClean="0"/>
              <a:t>=&gt; 2-4</a:t>
            </a:r>
            <a:r>
              <a:rPr lang="ko-KR" altLang="en-US" sz="1400" dirty="0" smtClean="0"/>
              <a:t>개 조직 정보를 통합적으로 처리하기 어렵다</a:t>
            </a:r>
            <a:endParaRPr lang="ko-KR" altLang="en-US" sz="14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7305">
            <a:off x="423215" y="4892633"/>
            <a:ext cx="1951095" cy="189454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57" y="4765194"/>
            <a:ext cx="2083994" cy="18573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707" y="4765194"/>
            <a:ext cx="1906254" cy="187959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30949" y="4765194"/>
            <a:ext cx="8738484" cy="203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63" y="4855047"/>
            <a:ext cx="2083994" cy="185737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4197" y="2758030"/>
            <a:ext cx="238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서로 정확하게 맞지 않는 경우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669523" y="4848527"/>
            <a:ext cx="338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조직 개수가 다른 경우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33956" y="1073356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33956" y="1489463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84772" y="1932808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13805" y="2045441"/>
            <a:ext cx="548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높낮이가 일치 할 수 없음</a:t>
            </a:r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441819" y="3387065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41819" y="3803172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2635" y="4246517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33956" y="5481872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33956" y="5897979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84772" y="6341324"/>
            <a:ext cx="84648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26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298" y="2228017"/>
            <a:ext cx="45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2021S 010146402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3" y="2513827"/>
            <a:ext cx="2856595" cy="2773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48" y="2664640"/>
            <a:ext cx="2773795" cy="2472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107" y="2709414"/>
            <a:ext cx="2537224" cy="25017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049" y="2590298"/>
            <a:ext cx="8738484" cy="26208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119813" y="2709414"/>
            <a:ext cx="0" cy="411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148417" y="2590298"/>
            <a:ext cx="0" cy="414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12413" y="6360268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55517" y="6360269"/>
            <a:ext cx="310226" cy="29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8861" y="5965945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55517" y="5965946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95837" y="6360267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98739" y="5957631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98739" y="5573432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04148" y="3879402"/>
            <a:ext cx="461595" cy="437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11414" y="5858099"/>
            <a:ext cx="619436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6" name="직선 연결선 25"/>
          <p:cNvCxnSpPr>
            <a:stCxn id="22" idx="2"/>
            <a:endCxn id="21" idx="0"/>
          </p:cNvCxnSpPr>
          <p:nvPr/>
        </p:nvCxnSpPr>
        <p:spPr>
          <a:xfrm>
            <a:off x="1753852" y="5864377"/>
            <a:ext cx="0" cy="93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21" idx="2"/>
            <a:endCxn id="20" idx="0"/>
          </p:cNvCxnSpPr>
          <p:nvPr/>
        </p:nvCxnSpPr>
        <p:spPr>
          <a:xfrm flipH="1">
            <a:off x="1750950" y="6248576"/>
            <a:ext cx="2902" cy="11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4" idx="1"/>
            <a:endCxn id="21" idx="3"/>
          </p:cNvCxnSpPr>
          <p:nvPr/>
        </p:nvCxnSpPr>
        <p:spPr>
          <a:xfrm flipH="1" flipV="1">
            <a:off x="1908965" y="6103104"/>
            <a:ext cx="109896" cy="8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19" idx="1"/>
            <a:endCxn id="14" idx="3"/>
          </p:cNvCxnSpPr>
          <p:nvPr/>
        </p:nvCxnSpPr>
        <p:spPr>
          <a:xfrm flipH="1" flipV="1">
            <a:off x="2329087" y="6111418"/>
            <a:ext cx="1264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12" idx="1"/>
            <a:endCxn id="11" idx="3"/>
          </p:cNvCxnSpPr>
          <p:nvPr/>
        </p:nvCxnSpPr>
        <p:spPr>
          <a:xfrm flipH="1" flipV="1">
            <a:off x="2322639" y="6505741"/>
            <a:ext cx="1328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1" idx="1"/>
            <a:endCxn id="20" idx="3"/>
          </p:cNvCxnSpPr>
          <p:nvPr/>
        </p:nvCxnSpPr>
        <p:spPr>
          <a:xfrm flipH="1" flipV="1">
            <a:off x="1906063" y="6505740"/>
            <a:ext cx="1063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11" idx="0"/>
            <a:endCxn id="14" idx="2"/>
          </p:cNvCxnSpPr>
          <p:nvPr/>
        </p:nvCxnSpPr>
        <p:spPr>
          <a:xfrm flipV="1">
            <a:off x="2167526" y="6256890"/>
            <a:ext cx="6448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2" idx="0"/>
            <a:endCxn id="19" idx="2"/>
          </p:cNvCxnSpPr>
          <p:nvPr/>
        </p:nvCxnSpPr>
        <p:spPr>
          <a:xfrm flipV="1">
            <a:off x="2610630" y="6256891"/>
            <a:ext cx="0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062367" y="6278051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505471" y="6278052"/>
            <a:ext cx="310226" cy="29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68815" y="5883728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505471" y="5883729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45791" y="6278050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648693" y="5875414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648693" y="5491215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229079" y="5782160"/>
            <a:ext cx="619436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…</a:t>
            </a:r>
            <a:endParaRPr lang="ko-KR" altLang="en-US" dirty="0"/>
          </a:p>
        </p:txBody>
      </p:sp>
      <p:cxnSp>
        <p:nvCxnSpPr>
          <p:cNvPr id="61" name="직선 연결선 60"/>
          <p:cNvCxnSpPr>
            <a:stCxn id="59" idx="2"/>
            <a:endCxn id="58" idx="0"/>
          </p:cNvCxnSpPr>
          <p:nvPr/>
        </p:nvCxnSpPr>
        <p:spPr>
          <a:xfrm>
            <a:off x="4803806" y="5782160"/>
            <a:ext cx="0" cy="93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8" idx="2"/>
            <a:endCxn id="57" idx="0"/>
          </p:cNvCxnSpPr>
          <p:nvPr/>
        </p:nvCxnSpPr>
        <p:spPr>
          <a:xfrm flipH="1">
            <a:off x="4800904" y="6166359"/>
            <a:ext cx="2902" cy="11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55" idx="1"/>
            <a:endCxn id="58" idx="3"/>
          </p:cNvCxnSpPr>
          <p:nvPr/>
        </p:nvCxnSpPr>
        <p:spPr>
          <a:xfrm flipH="1" flipV="1">
            <a:off x="4958919" y="6020887"/>
            <a:ext cx="109896" cy="8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6" idx="1"/>
            <a:endCxn id="55" idx="3"/>
          </p:cNvCxnSpPr>
          <p:nvPr/>
        </p:nvCxnSpPr>
        <p:spPr>
          <a:xfrm flipH="1" flipV="1">
            <a:off x="5379041" y="6029201"/>
            <a:ext cx="1264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4" idx="1"/>
            <a:endCxn id="53" idx="3"/>
          </p:cNvCxnSpPr>
          <p:nvPr/>
        </p:nvCxnSpPr>
        <p:spPr>
          <a:xfrm flipH="1" flipV="1">
            <a:off x="5372593" y="6423524"/>
            <a:ext cx="1328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53" idx="1"/>
            <a:endCxn id="57" idx="3"/>
          </p:cNvCxnSpPr>
          <p:nvPr/>
        </p:nvCxnSpPr>
        <p:spPr>
          <a:xfrm flipH="1" flipV="1">
            <a:off x="4956017" y="6423523"/>
            <a:ext cx="1063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53" idx="0"/>
            <a:endCxn id="55" idx="2"/>
          </p:cNvCxnSpPr>
          <p:nvPr/>
        </p:nvCxnSpPr>
        <p:spPr>
          <a:xfrm flipV="1">
            <a:off x="5217480" y="6174673"/>
            <a:ext cx="6448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54" idx="0"/>
            <a:endCxn id="56" idx="2"/>
          </p:cNvCxnSpPr>
          <p:nvPr/>
        </p:nvCxnSpPr>
        <p:spPr>
          <a:xfrm flipV="1">
            <a:off x="5660584" y="6174674"/>
            <a:ext cx="0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7911055" y="6287272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354159" y="6287273"/>
            <a:ext cx="310226" cy="290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917503" y="5892949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354159" y="5892950"/>
            <a:ext cx="310226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494479" y="6287271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497381" y="5884635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497381" y="5500436"/>
            <a:ext cx="310226" cy="290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005195" y="5782160"/>
            <a:ext cx="619436" cy="3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77" name="직선 연결선 76"/>
          <p:cNvCxnSpPr>
            <a:stCxn id="75" idx="2"/>
            <a:endCxn id="74" idx="0"/>
          </p:cNvCxnSpPr>
          <p:nvPr/>
        </p:nvCxnSpPr>
        <p:spPr>
          <a:xfrm>
            <a:off x="7652494" y="5791381"/>
            <a:ext cx="0" cy="93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74" idx="2"/>
            <a:endCxn id="73" idx="0"/>
          </p:cNvCxnSpPr>
          <p:nvPr/>
        </p:nvCxnSpPr>
        <p:spPr>
          <a:xfrm flipH="1">
            <a:off x="7649592" y="6175580"/>
            <a:ext cx="2902" cy="11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71" idx="1"/>
            <a:endCxn id="74" idx="3"/>
          </p:cNvCxnSpPr>
          <p:nvPr/>
        </p:nvCxnSpPr>
        <p:spPr>
          <a:xfrm flipH="1" flipV="1">
            <a:off x="7807607" y="6030108"/>
            <a:ext cx="109896" cy="8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72" idx="1"/>
            <a:endCxn id="71" idx="3"/>
          </p:cNvCxnSpPr>
          <p:nvPr/>
        </p:nvCxnSpPr>
        <p:spPr>
          <a:xfrm flipH="1" flipV="1">
            <a:off x="8227729" y="6038422"/>
            <a:ext cx="1264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70" idx="1"/>
            <a:endCxn id="69" idx="3"/>
          </p:cNvCxnSpPr>
          <p:nvPr/>
        </p:nvCxnSpPr>
        <p:spPr>
          <a:xfrm flipH="1" flipV="1">
            <a:off x="8221281" y="6432745"/>
            <a:ext cx="1328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69" idx="1"/>
            <a:endCxn id="73" idx="3"/>
          </p:cNvCxnSpPr>
          <p:nvPr/>
        </p:nvCxnSpPr>
        <p:spPr>
          <a:xfrm flipH="1" flipV="1">
            <a:off x="7804705" y="6432744"/>
            <a:ext cx="1063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69" idx="0"/>
            <a:endCxn id="71" idx="2"/>
          </p:cNvCxnSpPr>
          <p:nvPr/>
        </p:nvCxnSpPr>
        <p:spPr>
          <a:xfrm flipV="1">
            <a:off x="8066168" y="6183894"/>
            <a:ext cx="6448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0" idx="0"/>
            <a:endCxn id="72" idx="2"/>
          </p:cNvCxnSpPr>
          <p:nvPr/>
        </p:nvCxnSpPr>
        <p:spPr>
          <a:xfrm flipV="1">
            <a:off x="8509272" y="6183895"/>
            <a:ext cx="0" cy="10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23" idx="2"/>
          </p:cNvCxnSpPr>
          <p:nvPr/>
        </p:nvCxnSpPr>
        <p:spPr>
          <a:xfrm flipH="1">
            <a:off x="2232173" y="4317307"/>
            <a:ext cx="302773" cy="145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90116" y="608506"/>
            <a:ext cx="74677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Graph </a:t>
            </a:r>
            <a:r>
              <a:rPr lang="ko-KR" altLang="en-US" sz="1400" dirty="0" smtClean="0"/>
              <a:t>기반의 경우</a:t>
            </a:r>
            <a:r>
              <a:rPr lang="en-US" altLang="ko-KR" sz="1400" dirty="0" smtClean="0"/>
              <a:t>, </a:t>
            </a:r>
            <a:r>
              <a:rPr lang="en-US" altLang="ko-KR" sz="1400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</a:rPr>
              <a:t>조직 개수</a:t>
            </a:r>
            <a:r>
              <a:rPr lang="en-US" altLang="ko-KR" sz="1400" dirty="0" smtClean="0">
                <a:solidFill>
                  <a:srgbClr val="FF0000"/>
                </a:solidFill>
              </a:rPr>
              <a:t>”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/>
              <a:t>만큼 </a:t>
            </a:r>
            <a:r>
              <a:rPr lang="en-US" altLang="ko-KR" sz="1400" dirty="0" smtClean="0">
                <a:solidFill>
                  <a:srgbClr val="FF0000"/>
                </a:solidFill>
              </a:rPr>
              <a:t>Graph</a:t>
            </a:r>
            <a:r>
              <a:rPr lang="ko-KR" altLang="en-US" sz="1400" dirty="0" smtClean="0"/>
              <a:t>가 생성된다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조직과 조직 사이에 데이터가 없는 조직이 존재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Graph</a:t>
            </a:r>
            <a:r>
              <a:rPr lang="ko-KR" altLang="en-US" sz="1400" dirty="0" smtClean="0"/>
              <a:t>에는 방향성이 없음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유사한 그래프를 찾고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노이즈 </a:t>
            </a:r>
            <a:r>
              <a:rPr lang="en-US" altLang="ko-KR" sz="1400" dirty="0" smtClean="0"/>
              <a:t>graph </a:t>
            </a:r>
            <a:r>
              <a:rPr lang="ko-KR" altLang="en-US" sz="1400" dirty="0" smtClean="0"/>
              <a:t>제거</a:t>
            </a:r>
            <a:r>
              <a:rPr lang="en-US" altLang="ko-KR" sz="1400" dirty="0" smtClean="0"/>
              <a:t>), 2-4</a:t>
            </a:r>
            <a:r>
              <a:rPr lang="ko-KR" altLang="en-US" sz="1400" dirty="0" smtClean="0"/>
              <a:t>개의 유사 그래프의 구조를 파악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작은 부분이라도 동일한 위치에서 병변이 발견될 경우 판독에 사용한다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163086" y="1841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다음 연구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업데이트 방향성</a:t>
            </a:r>
            <a:endParaRPr lang="ko-KR" altLang="en-US" b="1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322653" y="55348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1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분류 이슈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슬라이드 분류 이슈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C</a:t>
            </a:r>
            <a:r>
              <a:rPr lang="en-US" altLang="ko-KR" sz="1400" dirty="0">
                <a:latin typeface="+mj-ea"/>
              </a:rPr>
              <a:t>:\</a:t>
            </a:r>
            <a:r>
              <a:rPr lang="en-US" altLang="ko-KR" sz="1400" dirty="0" smtClean="0">
                <a:latin typeface="+mj-ea"/>
              </a:rPr>
              <a:t>Users\kaist08\Desktop\backup\FeatureMap_based_system\stomach_classifier_3class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1" y="1893991"/>
            <a:ext cx="6984523" cy="14240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821" y="1586214"/>
            <a:ext cx="263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err="1" smtClean="0"/>
              <a:t>씨젠</a:t>
            </a:r>
            <a:r>
              <a:rPr lang="ko-KR" altLang="en-US" sz="1400" b="1" u="sng" dirty="0" smtClean="0"/>
              <a:t> 확인 사항</a:t>
            </a:r>
            <a:endParaRPr lang="ko-KR" altLang="en-US" sz="14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74320" y="6426992"/>
            <a:ext cx="5104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현재 추가 테스트를 위해서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기존 코드 </a:t>
            </a:r>
            <a:r>
              <a:rPr lang="ko-KR" altLang="en-US" sz="1400" b="1" u="sng" dirty="0" err="1" smtClean="0"/>
              <a:t>수정중</a:t>
            </a:r>
            <a:endParaRPr lang="ko-KR" altLang="en-US" sz="1400" b="1" u="sng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5680"/>
            <a:ext cx="9160030" cy="12295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83634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샘플</a:t>
            </a: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142211" y="2369127"/>
            <a:ext cx="690871" cy="1836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0821" y="2365942"/>
            <a:ext cx="3965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907875" y="4205679"/>
            <a:ext cx="648393" cy="1229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616932" y="5561791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회 일치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-399468" y="5454187"/>
            <a:ext cx="59416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j-ea"/>
              </a:rPr>
              <a:t>씨젠</a:t>
            </a:r>
            <a:r>
              <a:rPr lang="ko-KR" altLang="en-US" sz="1400" dirty="0">
                <a:latin typeface="+mj-ea"/>
              </a:rPr>
              <a:t> 서버에서 구동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히트맵</a:t>
            </a:r>
            <a:r>
              <a:rPr lang="ko-KR" altLang="en-US" sz="1400" dirty="0" smtClean="0">
                <a:latin typeface="+mj-ea"/>
              </a:rPr>
              <a:t> 차이 없음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예측 </a:t>
            </a:r>
            <a:r>
              <a:rPr lang="en-US" altLang="ko-KR" sz="1400" dirty="0" smtClean="0">
                <a:latin typeface="+mj-ea"/>
              </a:rPr>
              <a:t>score </a:t>
            </a:r>
            <a:r>
              <a:rPr lang="ko-KR" altLang="en-US" sz="1400" dirty="0" smtClean="0">
                <a:latin typeface="+mj-ea"/>
              </a:rPr>
              <a:t>차이 없음</a:t>
            </a:r>
            <a:r>
              <a:rPr lang="en-US" altLang="ko-KR" sz="1400" dirty="0" smtClean="0">
                <a:latin typeface="+mj-ea"/>
              </a:rPr>
              <a:t>.  </a:t>
            </a:r>
            <a:endParaRPr lang="en-US" altLang="ko-KR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737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71551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서버 데이터 정리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일부 완료</a:t>
                      </a:r>
                      <a:r>
                        <a:rPr lang="en-US" altLang="ko-KR" sz="1200" dirty="0" smtClean="0"/>
                        <a:t>, (</a:t>
                      </a:r>
                      <a:r>
                        <a:rPr lang="ko-KR" altLang="en-US" sz="1200" dirty="0" smtClean="0"/>
                        <a:t>진행중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69634"/>
              </p:ext>
            </p:extLst>
          </p:nvPr>
        </p:nvGraphicFramePr>
        <p:xfrm>
          <a:off x="260465" y="2352040"/>
          <a:ext cx="8725593" cy="4283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이슈 대응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통합모델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블러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스캔 오류 슬라이드에 대한 대응 코드 변경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속도 개선 이슈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논의중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일부 실험 준비중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1 </a:t>
                      </a:r>
                      <a:r>
                        <a:rPr lang="ko-KR" altLang="en-US" sz="1200" dirty="0" smtClean="0"/>
                        <a:t>단계 성능 제 테스트 및 성능 향상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실제 </a:t>
                      </a: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비율이 높은 환경에서 테스트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단계 모델만을 별도로 구성하여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천개 </a:t>
                      </a:r>
                      <a:r>
                        <a:rPr lang="ko-KR" altLang="en-US" sz="1200" dirty="0" err="1" smtClean="0"/>
                        <a:t>슬라이트에서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테스트중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 threshold 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타이트닝하는</a:t>
                      </a:r>
                      <a:r>
                        <a:rPr lang="ko-KR" altLang="en-US" sz="1200" dirty="0" smtClean="0"/>
                        <a:t> 방향에 대한 실험 필요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 **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차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구조 생성</a:t>
                      </a:r>
                      <a:r>
                        <a:rPr lang="en-US" altLang="ko-KR" sz="120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조직의 위치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혹은 기타 정보를 활용하여</a:t>
                      </a:r>
                      <a:r>
                        <a:rPr lang="en-US" altLang="ko-KR" sz="1200" dirty="0" smtClean="0"/>
                        <a:t>, N/ab </a:t>
                      </a:r>
                      <a:r>
                        <a:rPr lang="ko-KR" altLang="en-US" sz="1200" dirty="0" smtClean="0"/>
                        <a:t>분류에 대한 성능 강화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속도 및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단계 관련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업데이트 및 실험 준비중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6/23: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최종 발표 진행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6/25: </a:t>
                      </a:r>
                      <a:r>
                        <a:rPr lang="ko-KR" altLang="en-US" sz="1200" baseline="0" dirty="0" smtClean="0"/>
                        <a:t>실무자 회의 진행</a:t>
                      </a:r>
                      <a:endParaRPr lang="ko-KR" altLang="en-US" sz="1200" dirty="0" smtClean="0"/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U </a:t>
                      </a:r>
                      <a:r>
                        <a:rPr lang="ko-KR" altLang="en-US" sz="1200" dirty="0" smtClean="0"/>
                        <a:t>그룹 재 정의 및 데이터 </a:t>
                      </a:r>
                      <a:r>
                        <a:rPr lang="ko-KR" altLang="en-US" sz="1200" dirty="0" err="1" smtClean="0"/>
                        <a:t>셋업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월 일정표는 일부 이슈로 추후 작성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가지 모델 통합 테스트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willmer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작업자에게 모델 전달 요청 및 협의중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Framework </a:t>
            </a:r>
            <a:r>
              <a:rPr lang="ko-KR" altLang="en-US" sz="1400" dirty="0" smtClean="0">
                <a:latin typeface="+mj-ea"/>
              </a:rPr>
              <a:t>파트 코딩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 기간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주 </a:t>
            </a:r>
            <a:r>
              <a:rPr lang="en-US" altLang="ko-KR" sz="1400" dirty="0" smtClean="0">
                <a:latin typeface="+mj-ea"/>
              </a:rPr>
              <a:t>(7/16</a:t>
            </a:r>
            <a:r>
              <a:rPr lang="ko-KR" altLang="en-US" sz="1400" dirty="0" smtClean="0">
                <a:latin typeface="+mj-ea"/>
              </a:rPr>
              <a:t>일 목표</a:t>
            </a:r>
            <a:r>
              <a:rPr lang="en-US" altLang="ko-KR" sz="1400" dirty="0" smtClean="0">
                <a:latin typeface="+mj-ea"/>
              </a:rPr>
              <a:t>) – </a:t>
            </a:r>
            <a:r>
              <a:rPr lang="ko-KR" altLang="en-US" sz="1400" dirty="0" err="1" smtClean="0">
                <a:latin typeface="+mj-ea"/>
              </a:rPr>
              <a:t>담당학생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QE (16</a:t>
            </a:r>
            <a:r>
              <a:rPr lang="ko-KR" altLang="en-US" sz="1400" dirty="0" smtClean="0">
                <a:latin typeface="+mj-ea"/>
              </a:rPr>
              <a:t>일 이후 잠시 공백 예정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4320" y="523703"/>
            <a:ext cx="761285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현재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현미경 </a:t>
            </a:r>
            <a:r>
              <a:rPr lang="en-US" altLang="ko-KR" sz="1400" dirty="0" smtClean="0">
                <a:latin typeface="+mj-ea"/>
              </a:rPr>
              <a:t>PC</a:t>
            </a:r>
            <a:r>
              <a:rPr lang="ko-KR" altLang="en-US" sz="1400" dirty="0" smtClean="0">
                <a:latin typeface="+mj-ea"/>
              </a:rPr>
              <a:t>에 설치된 모델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- </a:t>
            </a:r>
            <a:r>
              <a:rPr lang="en-US" altLang="ko-KR" sz="1400" dirty="0">
                <a:latin typeface="+mj-ea"/>
              </a:rPr>
              <a:t>resnet50.pkl (resnet50_0_BestAcc)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- </a:t>
            </a:r>
            <a:r>
              <a:rPr lang="en-US" altLang="ko-KR" sz="1400" dirty="0" smtClean="0">
                <a:latin typeface="+mj-ea"/>
              </a:rPr>
              <a:t>resnet50_299.pkl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</a:t>
            </a:r>
            <a:r>
              <a:rPr lang="en-US" altLang="ko-KR" sz="1400" dirty="0" smtClean="0">
                <a:latin typeface="+mj-ea"/>
              </a:rPr>
              <a:t>59</a:t>
            </a:r>
            <a:r>
              <a:rPr lang="ko-KR" altLang="en-US" sz="1400" dirty="0" smtClean="0">
                <a:latin typeface="+mj-ea"/>
              </a:rPr>
              <a:t>개의 모델을 생성하여 비교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프레임워크에는 현재 가장 좋은 성능 모델을 투입해 두고 추후 업데이트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몇가지 추가 실험 후 모델 선택 및 최종 업데이트 예정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생상</a:t>
            </a:r>
            <a:r>
              <a:rPr lang="ko-KR" altLang="en-US" sz="1400" dirty="0" smtClean="0">
                <a:latin typeface="+mj-ea"/>
              </a:rPr>
              <a:t> 변동성에 대한 대응력 향상을 위한 방법 사용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en-US" altLang="ko-KR" sz="1400" dirty="0" err="1"/>
              <a:t>color_jitter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개발 </a:t>
            </a:r>
            <a:r>
              <a:rPr lang="en-US" altLang="ko-KR" b="1" dirty="0" smtClean="0"/>
              <a:t>(‘JJ)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23" y="3524524"/>
            <a:ext cx="3279734" cy="3206417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470260" y="4462242"/>
            <a:ext cx="459446" cy="273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29706" y="4189966"/>
            <a:ext cx="370881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추가개발 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비교 분석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선정 모델로 </a:t>
            </a:r>
            <a:r>
              <a:rPr lang="ko-KR" altLang="en-US" dirty="0" err="1" smtClean="0"/>
              <a:t>정량평가</a:t>
            </a:r>
            <a:r>
              <a:rPr lang="ko-KR" altLang="en-US" dirty="0" smtClean="0"/>
              <a:t> 진행 예정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2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52217"/>
              </p:ext>
            </p:extLst>
          </p:nvPr>
        </p:nvGraphicFramePr>
        <p:xfrm>
          <a:off x="260466" y="515389"/>
          <a:ext cx="8725593" cy="3201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 데이터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 100</a:t>
                      </a:r>
                      <a:r>
                        <a:rPr lang="ko-KR" altLang="en-US" sz="1200" baseline="0" dirty="0" smtClean="0"/>
                        <a:t>배 </a:t>
                      </a:r>
                      <a:r>
                        <a:rPr lang="en-US" altLang="ko-KR" sz="1200" baseline="0" dirty="0" smtClean="0"/>
                        <a:t>200</a:t>
                      </a:r>
                      <a:r>
                        <a:rPr lang="ko-KR" altLang="en-US" sz="1200" baseline="0" dirty="0" smtClean="0"/>
                        <a:t>배 대상 수집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통합 요청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테스트를 위한 </a:t>
                      </a:r>
                      <a:r>
                        <a:rPr lang="ko-KR" altLang="en-US" sz="1200" dirty="0" err="1" smtClean="0"/>
                        <a:t>아키텍쳐</a:t>
                      </a:r>
                      <a:r>
                        <a:rPr lang="ko-KR" altLang="en-US" sz="1200" dirty="0" smtClean="0"/>
                        <a:t> 코딩 및 모델 통합 중 </a:t>
                      </a:r>
                      <a:r>
                        <a:rPr lang="en-US" altLang="ko-KR" sz="1200" dirty="0" smtClean="0"/>
                        <a:t>(7/15</a:t>
                      </a:r>
                      <a:r>
                        <a:rPr lang="ko-KR" altLang="en-US" sz="1200" dirty="0" smtClean="0"/>
                        <a:t> 목표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0839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064524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다양한 모델 실험 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59</a:t>
                      </a:r>
                      <a:r>
                        <a:rPr lang="ko-KR" altLang="en-US" sz="1200" dirty="0" smtClean="0"/>
                        <a:t>개 모델 비교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Color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jiter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 프레임 </a:t>
                      </a:r>
                      <a:r>
                        <a:rPr lang="ko-KR" altLang="en-US" sz="1200" dirty="0" err="1" smtClean="0"/>
                        <a:t>워크용</a:t>
                      </a:r>
                      <a:r>
                        <a:rPr lang="ko-KR" altLang="en-US" sz="1200" dirty="0" smtClean="0"/>
                        <a:t> 코드 전달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59</a:t>
                      </a:r>
                      <a:r>
                        <a:rPr lang="ko-KR" altLang="en-US" sz="1200" dirty="0" smtClean="0"/>
                        <a:t>건 개발 완료</a:t>
                      </a:r>
                      <a:r>
                        <a:rPr lang="en-US" altLang="ko-KR" sz="1200" dirty="0" smtClean="0"/>
                        <a:t>(JJ)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비교 후 주요 모델 선정 예정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선정 모델로 정성 품질 평가 예정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모델 통합 진행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모델 통합 진행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QE</a:t>
                      </a:r>
                      <a:r>
                        <a:rPr lang="ko-KR" altLang="en-US" sz="1200" dirty="0" smtClean="0"/>
                        <a:t>로 인한 업무 이슈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weakly supervised </a:t>
                      </a:r>
                      <a:r>
                        <a:rPr lang="ko-KR" altLang="en-US" sz="1200" baseline="0" dirty="0" smtClean="0"/>
                        <a:t>테스트용 모델 생성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Detector </a:t>
                      </a:r>
                      <a:r>
                        <a:rPr lang="ko-KR" altLang="en-US" sz="1200" dirty="0" smtClean="0"/>
                        <a:t>코드 정리 및 매뉴얼 생성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Test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모델에 조직 이미지 투입을 위한 </a:t>
                      </a:r>
                      <a:r>
                        <a:rPr lang="ko-KR" altLang="en-US" sz="1200" baseline="0" dirty="0" err="1" smtClean="0"/>
                        <a:t>셋업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NET </a:t>
            </a:r>
            <a:r>
              <a:rPr lang="ko-KR" altLang="en-US" sz="2800" b="1" dirty="0" smtClean="0">
                <a:latin typeface="+mj-ea"/>
                <a:ea typeface="+mj-ea"/>
              </a:rPr>
              <a:t>업데이트 </a:t>
            </a:r>
            <a:r>
              <a:rPr lang="en-US" altLang="ko-KR" sz="2800" b="1" dirty="0" smtClean="0">
                <a:latin typeface="+mj-ea"/>
                <a:ea typeface="+mj-ea"/>
              </a:rPr>
              <a:t>(4 class)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53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3008292"/>
            <a:ext cx="4023911" cy="26314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97" y="2771989"/>
            <a:ext cx="4171943" cy="30458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5575" y="1914596"/>
            <a:ext cx="5444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u="sng" dirty="0">
                <a:solidFill>
                  <a:srgbClr val="4D5156"/>
                </a:solidFill>
                <a:latin typeface="Apple SD Gothic Neo"/>
              </a:rPr>
              <a:t>신경내분비종양</a:t>
            </a:r>
            <a:r>
              <a:rPr lang="en-US" altLang="ko-KR" b="1" u="sng" dirty="0">
                <a:solidFill>
                  <a:srgbClr val="4D5156"/>
                </a:solidFill>
                <a:latin typeface="Apple SD Gothic Neo"/>
              </a:rPr>
              <a:t>(neuroendocrine tumor, </a:t>
            </a:r>
            <a:r>
              <a:rPr lang="en-US" altLang="ko-KR" b="1" u="sng" dirty="0">
                <a:solidFill>
                  <a:srgbClr val="5F6368"/>
                </a:solidFill>
                <a:latin typeface="Apple SD Gothic Neo"/>
              </a:rPr>
              <a:t>NET</a:t>
            </a:r>
            <a:r>
              <a:rPr lang="en-US" altLang="ko-KR" b="1" u="sng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b="1" u="sng" dirty="0"/>
          </a:p>
        </p:txBody>
      </p:sp>
      <p:sp>
        <p:nvSpPr>
          <p:cNvPr id="6" name="직사각형 5"/>
          <p:cNvSpPr/>
          <p:nvPr/>
        </p:nvSpPr>
        <p:spPr>
          <a:xfrm>
            <a:off x="155575" y="658120"/>
            <a:ext cx="7547956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r>
              <a:rPr lang="en-US" altLang="ko-KR" sz="14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lesions that do not fall under the aforementioned three classifications. For example, atypical glandular proliferation of undetermined significance, (s/f, s/o) </a:t>
            </a:r>
            <a:r>
              <a:rPr lang="en-US" altLang="ko-KR" sz="1400" b="1" i="1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neuroendocrine tumor,</a:t>
            </a:r>
            <a:r>
              <a:rPr lang="en-US" altLang="ko-KR" sz="1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submucosal tumor, (s/f, s/o) low grade lymphoma, (s/f, s/o) stromal tumor etc.</a:t>
            </a:r>
            <a:endParaRPr lang="ko-KR" altLang="ko-KR" sz="1600" b="1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651865" y="1465583"/>
            <a:ext cx="340822" cy="44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59435" y="1503281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범위 축소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위장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8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021" y="1633142"/>
            <a:ext cx="3430368" cy="2781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98" y="4549971"/>
            <a:ext cx="4922046" cy="2165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3" y="2705830"/>
            <a:ext cx="2516256" cy="38711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4320" y="1859791"/>
            <a:ext cx="5444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신경내분비종양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(neuroendocrine tumor, </a:t>
            </a:r>
            <a:r>
              <a:rPr lang="en-US" altLang="ko-KR" b="1" dirty="0">
                <a:solidFill>
                  <a:srgbClr val="5F6368"/>
                </a:solidFill>
                <a:latin typeface="Apple SD Gothic Neo"/>
              </a:rPr>
              <a:t>NET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74320" y="603315"/>
            <a:ext cx="7547956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r>
              <a:rPr lang="en-US" altLang="ko-KR" sz="14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lesions that do not fall under the aforementioned three classifications. For example, atypical glandular proliferation of undetermined significance, (s/f, s/o) </a:t>
            </a:r>
            <a:r>
              <a:rPr lang="en-US" altLang="ko-KR" sz="1400" b="1" i="1" u="sng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neuroendocrine tumor,</a:t>
            </a:r>
            <a:r>
              <a:rPr lang="en-US" altLang="ko-KR" sz="1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submucosal tumor, (s/f, s/o) low grade lymphoma, (s/f, s/o) stromal tumor etc.</a:t>
            </a:r>
            <a:endParaRPr lang="ko-KR" altLang="ko-KR" sz="1600" b="1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1770610" y="1410778"/>
            <a:ext cx="340822" cy="444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78180" y="1448476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범위 축소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90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09" y="3181745"/>
            <a:ext cx="2564645" cy="2242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24" y="773800"/>
            <a:ext cx="3874276" cy="1031917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1043"/>
              </p:ext>
            </p:extLst>
          </p:nvPr>
        </p:nvGraphicFramePr>
        <p:xfrm>
          <a:off x="274320" y="1922259"/>
          <a:ext cx="636334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17">
                  <a:extLst>
                    <a:ext uri="{9D8B030D-6E8A-4147-A177-3AD203B41FA5}">
                      <a16:colId xmlns:a16="http://schemas.microsoft.com/office/drawing/2014/main" val="3705885633"/>
                    </a:ext>
                  </a:extLst>
                </a:gridCol>
                <a:gridCol w="2884341">
                  <a:extLst>
                    <a:ext uri="{9D8B030D-6E8A-4147-A177-3AD203B41FA5}">
                      <a16:colId xmlns:a16="http://schemas.microsoft.com/office/drawing/2014/main" val="2894672849"/>
                    </a:ext>
                  </a:extLst>
                </a:gridCol>
                <a:gridCol w="2114589">
                  <a:extLst>
                    <a:ext uri="{9D8B030D-6E8A-4147-A177-3AD203B41FA5}">
                      <a16:colId xmlns:a16="http://schemas.microsoft.com/office/drawing/2014/main" val="939233253"/>
                    </a:ext>
                  </a:extLst>
                </a:gridCol>
                <a:gridCol w="554799">
                  <a:extLst>
                    <a:ext uri="{9D8B030D-6E8A-4147-A177-3AD203B41FA5}">
                      <a16:colId xmlns:a16="http://schemas.microsoft.com/office/drawing/2014/main" val="52612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오류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2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인식되지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않음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2020s 0214867010101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415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로딩 불가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</a:p>
                    <a:p>
                      <a:pPr algn="l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2020s 0297057020102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59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일반 폴더로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인식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에서는 로딩 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0245475010102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0245475010104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0276475010101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0276475010103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0297057020101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363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2638" y="1436385"/>
            <a:ext cx="247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오류 슬라이드</a:t>
            </a:r>
            <a:endParaRPr lang="ko-KR" altLang="en-US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위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25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(9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677593" y="1720735"/>
            <a:ext cx="1787236" cy="1315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026727" y="4302769"/>
            <a:ext cx="1018808" cy="244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위장 슬라이드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59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06170"/>
              </p:ext>
            </p:extLst>
          </p:nvPr>
        </p:nvGraphicFramePr>
        <p:xfrm>
          <a:off x="274320" y="1922259"/>
          <a:ext cx="6363346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17">
                  <a:extLst>
                    <a:ext uri="{9D8B030D-6E8A-4147-A177-3AD203B41FA5}">
                      <a16:colId xmlns:a16="http://schemas.microsoft.com/office/drawing/2014/main" val="3705885633"/>
                    </a:ext>
                  </a:extLst>
                </a:gridCol>
                <a:gridCol w="3005925">
                  <a:extLst>
                    <a:ext uri="{9D8B030D-6E8A-4147-A177-3AD203B41FA5}">
                      <a16:colId xmlns:a16="http://schemas.microsoft.com/office/drawing/2014/main" val="2894672849"/>
                    </a:ext>
                  </a:extLst>
                </a:gridCol>
                <a:gridCol w="1993005">
                  <a:extLst>
                    <a:ext uri="{9D8B030D-6E8A-4147-A177-3AD203B41FA5}">
                      <a16:colId xmlns:a16="http://schemas.microsoft.com/office/drawing/2014/main" val="939233253"/>
                    </a:ext>
                  </a:extLst>
                </a:gridCol>
                <a:gridCol w="554799">
                  <a:extLst>
                    <a:ext uri="{9D8B030D-6E8A-4147-A177-3AD203B41FA5}">
                      <a16:colId xmlns:a16="http://schemas.microsoft.com/office/drawing/2014/main" val="52612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오류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25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일반 폴더로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인식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에서는 로딩 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0245475010102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0245475010104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0276475010101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0276475010103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0297057020101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363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2638" y="1436385"/>
            <a:ext cx="247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오류 슬라이드</a:t>
            </a:r>
            <a:endParaRPr lang="ko-KR" altLang="en-US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위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25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(9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75968"/>
              </p:ext>
            </p:extLst>
          </p:nvPr>
        </p:nvGraphicFramePr>
        <p:xfrm>
          <a:off x="274320" y="4628916"/>
          <a:ext cx="6465413" cy="2086472"/>
        </p:xfrm>
        <a:graphic>
          <a:graphicData uri="http://schemas.openxmlformats.org/drawingml/2006/table">
            <a:tbl>
              <a:tblPr/>
              <a:tblGrid>
                <a:gridCol w="1058833">
                  <a:extLst>
                    <a:ext uri="{9D8B030D-6E8A-4147-A177-3AD203B41FA5}">
                      <a16:colId xmlns:a16="http://schemas.microsoft.com/office/drawing/2014/main" val="2765031978"/>
                    </a:ext>
                  </a:extLst>
                </a:gridCol>
                <a:gridCol w="1891778">
                  <a:extLst>
                    <a:ext uri="{9D8B030D-6E8A-4147-A177-3AD203B41FA5}">
                      <a16:colId xmlns:a16="http://schemas.microsoft.com/office/drawing/2014/main" val="3468348450"/>
                    </a:ext>
                  </a:extLst>
                </a:gridCol>
                <a:gridCol w="1824011">
                  <a:extLst>
                    <a:ext uri="{9D8B030D-6E8A-4147-A177-3AD203B41FA5}">
                      <a16:colId xmlns:a16="http://schemas.microsoft.com/office/drawing/2014/main" val="17541899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29353261"/>
                    </a:ext>
                  </a:extLst>
                </a:gridCol>
                <a:gridCol w="776391">
                  <a:extLst>
                    <a:ext uri="{9D8B030D-6E8A-4147-A177-3AD203B41FA5}">
                      <a16:colId xmlns:a16="http://schemas.microsoft.com/office/drawing/2014/main" val="2431860982"/>
                    </a:ext>
                  </a:extLst>
                </a:gridCol>
              </a:tblGrid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063172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0245475010101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(718, 1662)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917341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0245475010102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030883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0245475010103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4579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0245475010104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032484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0276475010101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439615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0276475010103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(720, 1662)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729321"/>
                  </a:ext>
                </a:extLst>
              </a:tr>
              <a:tr h="260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2020S 0297057020101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(722, 1662)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5" marR="7205" marT="72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9264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 flipH="1">
            <a:off x="4621830" y="3857331"/>
            <a:ext cx="91440" cy="8342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17426" y="4104967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오류 일치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r="34217"/>
          <a:stretch/>
        </p:blipFill>
        <p:spPr>
          <a:xfrm>
            <a:off x="7132691" y="1551759"/>
            <a:ext cx="1687113" cy="22420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위장 슬라이드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986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1484214"/>
            <a:ext cx="247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오류 슬라이드</a:t>
            </a:r>
            <a:endParaRPr lang="ko-KR" altLang="en-US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927" y="4980697"/>
            <a:ext cx="1964864" cy="17727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9339"/>
          <a:stretch/>
        </p:blipFill>
        <p:spPr>
          <a:xfrm>
            <a:off x="346197" y="5115728"/>
            <a:ext cx="2749338" cy="1369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57" y="2144030"/>
            <a:ext cx="1125682" cy="2701636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70146"/>
              </p:ext>
            </p:extLst>
          </p:nvPr>
        </p:nvGraphicFramePr>
        <p:xfrm>
          <a:off x="346197" y="1988577"/>
          <a:ext cx="6363346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17">
                  <a:extLst>
                    <a:ext uri="{9D8B030D-6E8A-4147-A177-3AD203B41FA5}">
                      <a16:colId xmlns:a16="http://schemas.microsoft.com/office/drawing/2014/main" val="3705885633"/>
                    </a:ext>
                  </a:extLst>
                </a:gridCol>
                <a:gridCol w="2884341">
                  <a:extLst>
                    <a:ext uri="{9D8B030D-6E8A-4147-A177-3AD203B41FA5}">
                      <a16:colId xmlns:a16="http://schemas.microsoft.com/office/drawing/2014/main" val="2894672849"/>
                    </a:ext>
                  </a:extLst>
                </a:gridCol>
                <a:gridCol w="2114589">
                  <a:extLst>
                    <a:ext uri="{9D8B030D-6E8A-4147-A177-3AD203B41FA5}">
                      <a16:colId xmlns:a16="http://schemas.microsoft.com/office/drawing/2014/main" val="939233253"/>
                    </a:ext>
                  </a:extLst>
                </a:gridCol>
                <a:gridCol w="554799">
                  <a:extLst>
                    <a:ext uri="{9D8B030D-6E8A-4147-A177-3AD203B41FA5}">
                      <a16:colId xmlns:a16="http://schemas.microsoft.com/office/drawing/2014/main" val="52612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오류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2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인식되지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않음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2020s 0414827020101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415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로딩 불가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</a:p>
                    <a:p>
                      <a:pPr algn="l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2020s 0418531010101 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59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일반 폴더로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인식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에서는 로딩 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0414827030101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0417016010101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0417236100101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0417309010101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0417909040101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0418397010101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363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대장 </a:t>
            </a:r>
            <a:r>
              <a:rPr lang="en-US" altLang="ko-KR" sz="1400" dirty="0" smtClean="0">
                <a:latin typeface="+mj-ea"/>
              </a:rPr>
              <a:t>: 242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(8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" y="6518842"/>
            <a:ext cx="230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*re </a:t>
            </a:r>
            <a:r>
              <a:rPr lang="ko-KR" altLang="en-US" sz="1200" dirty="0" smtClean="0"/>
              <a:t>슬라이드 확인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endCxn id="6" idx="1"/>
          </p:cNvCxnSpPr>
          <p:nvPr/>
        </p:nvCxnSpPr>
        <p:spPr>
          <a:xfrm>
            <a:off x="5885411" y="3275215"/>
            <a:ext cx="1719946" cy="219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993476" y="4626033"/>
            <a:ext cx="1097472" cy="785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16544</TotalTime>
  <Words>1690</Words>
  <Application>Microsoft Office PowerPoint</Application>
  <PresentationFormat>화면 슬라이드 쇼(4:3)</PresentationFormat>
  <Paragraphs>529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Apple SD Gothic Neo</vt:lpstr>
      <vt:lpstr>맑은 고딕</vt:lpstr>
      <vt:lpstr>현대하모니 M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262</cp:revision>
  <dcterms:created xsi:type="dcterms:W3CDTF">2021-03-24T07:36:17Z</dcterms:created>
  <dcterms:modified xsi:type="dcterms:W3CDTF">2021-07-09T04:05:18Z</dcterms:modified>
</cp:coreProperties>
</file>